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3" d="100"/>
          <a:sy n="63" d="100"/>
        </p:scale>
        <p:origin x="5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829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0b089526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题型1 气体的状态参量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5d686d29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题型2 气体压强的分析与计算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97902a5b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题型3 探究气体压强与体积的关系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8f0c22a1e46103c3b2085e6#tid=68f8d28f7025800008f091d2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43400"/>
            <a:ext cx="3099816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物理  选择性必修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275320" y="4782312"/>
            <a:ext cx="3099816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第三册  LK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22.jpeg"/><Relationship Id="rId1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1_1#63577325c?vop=1&amp;vop=1&amp;pid=5d686d29a&amp;color=0,0,0&amp;vtp=1&amp;bt=1&amp;bbb=1&amp;hb=1"/>
              <p:cNvSpPr/>
              <p:nvPr/>
            </p:nvSpPr>
            <p:spPr>
              <a:xfrm>
                <a:off x="722376" y="972000"/>
                <a:ext cx="10753344" cy="907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气体分析可知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𝜌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=(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cmHg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cmHg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,对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气体分析可知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𝜌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=(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cmHg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cmHg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,C正确.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1_1#63577325c?vop=1&amp;vop=1&amp;pid=5d686d29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907034"/>
              </a:xfrm>
              <a:prstGeom prst="rect">
                <a:avLst/>
              </a:prstGeom>
              <a:blipFill rotWithShape="1">
                <a:blip r:embed="rId1"/>
                <a:stretch>
                  <a:fillRect l="-4" t="-50" b="-496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13_1#63577325c?vop=1&amp;vop=1&amp;pid=5d686d29a&amp;color=0,0,0&amp;mp=1&amp;vtp=1&amp;bt=1&amp;bbb=1"/>
          <p:cNvSpPr/>
          <p:nvPr/>
        </p:nvSpPr>
        <p:spPr>
          <a:xfrm>
            <a:off x="722376" y="972000"/>
            <a:ext cx="10753344" cy="8562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【关键点拨】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 spc="-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在液体不流动时</a:t>
            </a:r>
            <a:r>
              <a:rPr lang="en-US" altLang="zh-CN" sz="2000" b="0" i="0" spc="-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,连通的同一种液体（中间液体不间断且液体不流动时）的同一水平面的压强是相等的.</a:t>
            </a:r>
            <a:endParaRPr lang="en-US" altLang="zh-CN" sz="2000" spc="-1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4_1#6af1445f1?vop=1&amp;pid=5d686d29a&amp;color=0,0,0&amp;vtp=1&amp;bt=1&amp;bbb=1&amp;hb=1"/>
              <p:cNvSpPr/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[河南省实验中学2025高二下期中]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如图所示，内径均匀、两端开口的细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V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形管，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管竖直插入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水银槽中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管与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管之间的夹角为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管中有一段长为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的水银柱保持静止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，下列说法中正确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4_1#6af1445f1?vop=1&amp;pid=5d686d29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blipFill rotWithShape="1">
                <a:blip r:embed="rId1"/>
                <a:stretch>
                  <a:fillRect l="-4" t="-35" b="-34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5_1#6af1445f1.bracket?vop=1&amp;pid=5d686d29a&amp;color=0,0,0&amp;vpa=4&amp;vtp=1"/>
          <p:cNvSpPr/>
          <p:nvPr/>
        </p:nvSpPr>
        <p:spPr>
          <a:xfrm>
            <a:off x="1430401" y="1867350"/>
            <a:ext cx="35718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pic>
        <p:nvPicPr>
          <p:cNvPr id="4" name="QC_5_BD.14_2#6af1445f1?htil=2&amp;vop=1&amp;pid=5d686d29a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24135" y="2408877"/>
            <a:ext cx="1280160" cy="129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14_3#6af1445f1.choices?htil=2&amp;vop=1&amp;pid=5d686d29a&amp;color=0,0,0&amp;vtp=1&amp;bbb=1"/>
              <p:cNvSpPr/>
              <p:nvPr/>
            </p:nvSpPr>
            <p:spPr>
              <a:xfrm>
                <a:off x="722376" y="2281877"/>
                <a:ext cx="9336024" cy="1796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管内水银面比槽内水银面高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管内水银面比槽内水银面高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管内水银面比槽内水银面高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.管内封闭气体的压强比大气压强小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高的水银柱产生的压强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14_3#6af1445f1.choices?htil=2&amp;vop=1&amp;pid=5d686d29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81877"/>
                <a:ext cx="9336024" cy="1796034"/>
              </a:xfrm>
              <a:prstGeom prst="rect">
                <a:avLst/>
              </a:prstGeom>
              <a:blipFill rotWithShape="1">
                <a:blip r:embed="rId3"/>
                <a:stretch>
                  <a:fillRect l="-4" t="-18" b="-25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6_1#6af1445f1?vop=1&amp;vop=1&amp;pid=5d686d29a&amp;color=0,0,0&amp;vtp=1&amp;bt=1&amp;bbb=1&amp;hb=1"/>
              <p:cNvSpPr/>
              <p:nvPr/>
            </p:nvSpPr>
            <p:spPr>
              <a:xfrm>
                <a:off x="722376" y="972000"/>
                <a:ext cx="10753344" cy="13130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管中的水银柱为研究对象有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𝜌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𝑔ℎ𝑆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𝜃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,则管内封闭气体的压强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𝜌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𝑔ℎ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，则管内封闭气体的压强比大气压强小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高的水银柱产生的压强,且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管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内水银面要比槽内水银面高出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,故B正确,A、C、D错误.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6_1#6af1445f1?vop=1&amp;vop=1&amp;pid=5d686d29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13053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b="-34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17_1#aa6e18f3a?vop=1&amp;pid=97902a5b3&amp;color=0,0,0&amp;vtp=1&amp;bt=1&amp;bbb=1&amp;hb=1"/>
          <p:cNvSpPr/>
          <p:nvPr/>
        </p:nvSpPr>
        <p:spPr>
          <a:xfrm>
            <a:off x="722376" y="972000"/>
            <a:ext cx="10753344" cy="8562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[山东日照2025高二下月考]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“探究气体等温变化的规律”的实验装置如图甲所示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，用细软管将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针管小孔与压强传感器连接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,密封一定质量的气体，用数据采集器连接计算机测量气体压强.</a:t>
            </a:r>
            <a:endParaRPr lang="en-US" altLang="zh-CN" sz="2000" dirty="0"/>
          </a:p>
        </p:txBody>
      </p:sp>
      <p:pic>
        <p:nvPicPr>
          <p:cNvPr id="3" name="QO_5_BD.17_3#aa6e18f3a?iti=1&amp;htil=1&amp;vop=1&amp;pid=97902a5b3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41448" y="1961203"/>
            <a:ext cx="1929384" cy="1353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O_5_BD.17_4#aa6e18f3a?iti=2&amp;htil=1&amp;vop=1&amp;pid=97902a5b3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19872" y="2134939"/>
            <a:ext cx="1316736" cy="1179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O_5_BD.17_5#aa6e18f3a?iti=1&amp;htil=1&amp;vop=1&amp;pid=97902a5b3&amp;color=0,0,0&amp;vtp=1"/>
          <p:cNvSpPr/>
          <p:nvPr/>
        </p:nvSpPr>
        <p:spPr>
          <a:xfrm>
            <a:off x="3250565" y="3441515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甲</a:t>
            </a:r>
            <a:endParaRPr lang="en-US" altLang="zh-CN" sz="2000" dirty="0"/>
          </a:p>
        </p:txBody>
      </p:sp>
      <p:sp>
        <p:nvSpPr>
          <p:cNvPr id="6" name="QO_5_BD.17_6#aa6e18f3a?iti=2&amp;htil=1&amp;vop=1&amp;pid=97902a5b3&amp;color=0,0,0&amp;vtp=1"/>
          <p:cNvSpPr/>
          <p:nvPr/>
        </p:nvSpPr>
        <p:spPr>
          <a:xfrm>
            <a:off x="8622665" y="3441515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乙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8_1#5a764488c?vop=1&amp;pid=aa6e18f3a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）下列说法正确的是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endParaRPr lang="en-US" altLang="zh-CN" sz="2000" dirty="0"/>
          </a:p>
        </p:txBody>
      </p:sp>
      <p:sp>
        <p:nvSpPr>
          <p:cNvPr id="3" name="QC_6_AN.19_1#5a764488c.blank?vop=1&amp;pid=aa6e18f3a&amp;color=0,0,0&amp;vpa=5&amp;vtp=1"/>
          <p:cNvSpPr/>
          <p:nvPr/>
        </p:nvSpPr>
        <p:spPr>
          <a:xfrm>
            <a:off x="3383026" y="931165"/>
            <a:ext cx="385763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18_2#5a764488c.choices?vop=1&amp;pid=aa6e18f3a&amp;color=0,0,0&amp;vtp=1&amp;bbb=1"/>
              <p:cNvSpPr/>
              <p:nvPr/>
            </p:nvSpPr>
            <p:spPr>
              <a:xfrm>
                <a:off x="722376" y="1436497"/>
                <a:ext cx="1075334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A.为节约时间，实验时应快速推拉柱塞和读取数据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.实验中为找到体积与压强的关系，一定要测量空气柱的横截面积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.在柱塞上涂润滑油，可以减小摩擦，使气体压强的测量更准确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.处理数据时采用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图像，是因为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图像比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图像更直观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6_BD.18_2#5a764488c.choices?vop=1&amp;pid=aa6e18f3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36497"/>
                <a:ext cx="10753344" cy="1866900"/>
              </a:xfrm>
              <a:prstGeom prst="rect">
                <a:avLst/>
              </a:prstGeom>
              <a:blipFill rotWithShape="1">
                <a:blip r:embed="rId1"/>
                <a:stretch>
                  <a:fillRect l="-4" t="-7" b="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20_1#5a764488c?vop=1&amp;vop=1&amp;pid=aa6e18f3a&amp;color=0,0,0&amp;vtp=1&amp;bt=1&amp;bbb=1&amp;hb=1"/>
              <p:cNvSpPr/>
              <p:nvPr/>
            </p:nvSpPr>
            <p:spPr>
              <a:xfrm>
                <a:off x="722376" y="972000"/>
                <a:ext cx="10753344" cy="1879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为了确保气体温度不变,实验时应缓慢推拉柱塞,待示数稳定后读取数据,故A错误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；由于注射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器是圆柱形的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,横截面积不变,所以只需测出空气柱的长度即可,故B错误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；涂润滑油的主要目的是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防止漏气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,使被封闭气体的质量不发生变化,故C错误；当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成反比时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图像是一条过原点的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直线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图像是双曲线,则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图像比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图像更直观,故D正确.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20_1#5a764488c?vop=1&amp;vop=1&amp;pid=aa6e18f3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879600"/>
              </a:xfrm>
              <a:prstGeom prst="rect">
                <a:avLst/>
              </a:prstGeom>
              <a:blipFill rotWithShape="1">
                <a:blip r:embed="rId1"/>
                <a:stretch>
                  <a:fillRect l="-4" t="-24" r="-821" b="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21_1#8c7ead2a8?vop=1&amp;pid=aa6e18f3a&amp;color=0,0,0&amp;vtp=1&amp;bt=1&amp;bbb=1&amp;hb=1"/>
              <p:cNvSpPr/>
              <p:nvPr/>
            </p:nvSpPr>
            <p:spPr>
              <a:xfrm>
                <a:off x="722376" y="972000"/>
                <a:ext cx="10753344" cy="13638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（2）某小组两位同学各自独立做了实验，环境温度一样且实验均操作无误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，根据他们测得的数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据作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图像如图乙所示，图中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代表的物理含义是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图线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斜率不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同的原因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6_BD.21_1#8c7ead2a8?vop=1&amp;pid=aa6e18f3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63853"/>
              </a:xfrm>
              <a:prstGeom prst="rect">
                <a:avLst/>
              </a:prstGeom>
              <a:blipFill rotWithShape="1">
                <a:blip r:embed="rId1"/>
                <a:stretch>
                  <a:fillRect l="-4" t="-33" b="-33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6_AN.22_1#8c7ead2a8.blank?vop=1&amp;pid=aa6e18f3a&amp;color=0,0,0&amp;vpa=6&amp;vtp=1&amp;bbb=1"/>
          <p:cNvSpPr/>
          <p:nvPr/>
        </p:nvSpPr>
        <p:spPr>
          <a:xfrm>
            <a:off x="6645402" y="1481523"/>
            <a:ext cx="2470150" cy="30378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细软管内的气体体积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p:sp>
        <p:nvSpPr>
          <p:cNvPr id="4" name="QB_6_AN.23_1#8c7ead2a8.blank?vop=1&amp;pid=aa6e18f3a&amp;color=0,0,0&amp;vpa=7&amp;vtp=1&amp;bbb=1"/>
          <p:cNvSpPr/>
          <p:nvPr/>
        </p:nvSpPr>
        <p:spPr>
          <a:xfrm>
            <a:off x="1747901" y="1892750"/>
            <a:ext cx="24701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封闭气体的质量不同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6_AS.24_1#8c7ead2a8?vop=1&amp;vop=1&amp;pid=aa6e18f3a&amp;color=0,0,0&amp;vtp=1&amp;bbb=1&amp;hb=1"/>
              <p:cNvSpPr/>
              <p:nvPr/>
            </p:nvSpPr>
            <p:spPr>
              <a:xfrm>
                <a:off x="722376" y="2341313"/>
                <a:ext cx="10753344" cy="9197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1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)=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,可得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𝐶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den>
                    </m:f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,可知题图乙中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的物理含义是细软管内的气体体积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.图像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的斜率为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,环境温度相同,图线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斜率大于图线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斜率的可能原因是两组实验气体质量不同.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B_6_AS.24_1#8c7ead2a8?vop=1&amp;vop=1&amp;pid=aa6e18f3a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41313"/>
                <a:ext cx="10753344" cy="919734"/>
              </a:xfrm>
              <a:prstGeom prst="rect">
                <a:avLst/>
              </a:prstGeom>
              <a:blipFill rotWithShape="1">
                <a:blip r:embed="rId2"/>
                <a:stretch>
                  <a:fillRect l="-4" t="-7" r="-1346" b="-493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31f9a27d8.fixed?pid=cda5f2e9f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</a:t>
            </a:r>
            <a:endParaRPr lang="en-US" altLang="zh-CN" sz="7200" dirty="0"/>
          </a:p>
        </p:txBody>
      </p:sp>
      <p:sp>
        <p:nvSpPr>
          <p:cNvPr id="3" name="C_3#31f9a27d8.fixed?pid=cda5f2e9f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第4节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科学探究：气体压强与体积的关系</a:t>
            </a:r>
            <a:endParaRPr lang="en-US" altLang="zh-CN" sz="4400" dirty="0"/>
          </a:p>
        </p:txBody>
      </p:sp>
      <p:pic>
        <p:nvPicPr>
          <p:cNvPr id="4" name="C_3#31f9a27d8.fixed?pid=cda5f2e9f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31f9a27d8.fixed?pid=cda5f2e9f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刷基础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_1#5fedb84f6?vop=1&amp;pid=0b0895262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[吉林长春外国语学校2025高二下月考]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（多选）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下列关于温度的说法正确的是(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_1#5fedb84f6.bracket?vop=1&amp;pid=0b0895262&amp;color=0,0,0&amp;vpa=1&amp;vtp=1&amp;bbb=1"/>
          <p:cNvSpPr/>
          <p:nvPr/>
        </p:nvSpPr>
        <p:spPr>
          <a:xfrm>
            <a:off x="9883839" y="969265"/>
            <a:ext cx="528638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BC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_2#5fedb84f6.choices?vop=1&amp;pid=0b0895262&amp;color=0,0,0&amp;vtp=1&amp;bbb=1"/>
              <p:cNvSpPr/>
              <p:nvPr/>
            </p:nvSpPr>
            <p:spPr>
              <a:xfrm>
                <a:off x="722376" y="1384300"/>
                <a:ext cx="10753344" cy="178130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相当于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301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.水的沸点为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，用热力学温度表示即为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373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.水从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升高到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，用热力学温度表示即为从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273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升高到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373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.温度由摄氏温度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𝑡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升至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𝑡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𝑡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&gt;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℃)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，对应的热力学温度由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升至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1_2#5fedb84f6.choices?vop=1&amp;pid=0b089526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84300"/>
                <a:ext cx="10753344" cy="1781302"/>
              </a:xfrm>
              <a:prstGeom prst="rect">
                <a:avLst/>
              </a:prstGeom>
              <a:blipFill rotWithShape="1">
                <a:blip r:embed="rId1"/>
                <a:stretch>
                  <a:fillRect l="-4" b="-266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3_1#5fedb84f6?vop=1&amp;vop=1&amp;pid=0b0895262&amp;color=0,0,0&amp;vtp=1&amp;bt=1&amp;bbb=1&amp;hb=1"/>
              <p:cNvSpPr/>
              <p:nvPr/>
            </p:nvSpPr>
            <p:spPr>
              <a:xfrm>
                <a:off x="722376" y="972000"/>
                <a:ext cx="10753344" cy="31803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𝑡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273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,可知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相当于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27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273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300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,故A错误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；根据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𝑡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273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,可知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相当于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273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373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,故B正确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；根据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𝑡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273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,可知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相当于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273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273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相当于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273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373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,可知水从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升高到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,用热力学温度表示即为从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273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升高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373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,故C正确；根据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𝑡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273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,可知摄氏温度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𝑡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相当于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=(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𝑡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273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,摄氏温度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𝑡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相当于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=(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𝑡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273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,故温度由摄氏温度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𝑡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升至</a:t>
                </a:r>
                <a14:m>
                  <m:oMath xmlns:m="http://schemas.openxmlformats.org/officeDocument/2006/math"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𝑡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𝑡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&gt;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m:rPr>
                        <m:nor/>
                      </m:rP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℃</m:t>
                    </m:r>
                    <m:r>
                      <a:rPr lang="en-US" altLang="zh-CN" sz="22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,对应的热力学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温度不是由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升至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,故D错误.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3_1#5fedb84f6?vop=1&amp;vop=1&amp;pid=0b089526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180334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r="-77" b="-14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EX.4_1#5fedb84f6?vop=1&amp;vop=1&amp;pid=0b0895262&amp;color=0,0,0&amp;vtp=1&amp;bt=1&amp;bbb=1&amp;hb=1"/>
              <p:cNvSpPr/>
              <p:nvPr/>
            </p:nvSpPr>
            <p:spPr>
              <a:xfrm>
                <a:off x="722376" y="972000"/>
                <a:ext cx="10753344" cy="3193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【关键点拨】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热力学温度与摄氏温度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对于热力学温度和摄氏温度的关系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,易出现以下两点错误：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1）单位混淆.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2）错用公式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𝑡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273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,把物体的温度和物体升高的温度混淆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,认为摄氏温度升高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𝑡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,热力学温度升高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𝑡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273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,从而出错.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弄清二者关系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,一要强调二者的单位,二要明确热力学温标和摄氏温标表示的温差相同,即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EX.4_1#5fedb84f6?vop=1&amp;vop=1&amp;pid=0b089526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193034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b="-14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_1#15f40ca31?vop=1&amp;pid=0b0895262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[湖南长沙一中2024高二下月考]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关于气体的压强，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下列说法正确的是(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6_1#15f40ca31.bracket?vop=1&amp;pid=0b0895262&amp;color=0,0,0&amp;vpa=2&amp;vtp=1"/>
          <p:cNvSpPr/>
          <p:nvPr/>
        </p:nvSpPr>
        <p:spPr>
          <a:xfrm>
            <a:off x="8867839" y="969265"/>
            <a:ext cx="385763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5_2#15f40ca31.choices?vop=1&amp;pid=0b0895262&amp;color=0,0,0&amp;vtp=1&amp;bbb=1&amp;hb=1"/>
          <p:cNvSpPr/>
          <p:nvPr/>
        </p:nvSpPr>
        <p:spPr>
          <a:xfrm>
            <a:off x="722376" y="1436497"/>
            <a:ext cx="10753344" cy="2723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A.气体对器壁的压强就是大量气体分子作用在器壁上的作用力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.当某一容器自由下落时，容器中气体的压强将变为零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.如果气体的温度保持不变，当气体的体积增大时，分子每次与器壁碰撞时平均冲力减小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，气体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压强减小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.如果气体的体积保持不变，当封闭气体的温度升高时，气体分子对器壁的平均冲力增大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，碰撞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次数增多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，压强增大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7_1#15f40ca31?vop=1&amp;vop=1&amp;pid=0b0895262&amp;color=0,0,0&amp;vtp=1&amp;bt=1&amp;bbb=1&amp;hb=1"/>
          <p:cNvSpPr/>
          <p:nvPr/>
        </p:nvSpPr>
        <p:spPr>
          <a:xfrm>
            <a:off x="722376" y="972000"/>
            <a:ext cx="10753344" cy="22405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气体压强为气体分子对器壁单位面积的撞击力,A错误；当某一容器自由下落时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,虽然处于失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重状态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,但分子热运动不会停止,所以分子仍然不断撞击容器壁产生压力,故气体压强不为零,B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错误；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温度不变时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,气体分子每次碰撞时的平均冲力不变,体积增大时,单位体积气体分子数目减少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,单位时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、单位面积上受到碰撞的次数减少,压强减小,C错误；体积不变时,温度升高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,气体分子对器壁产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生的平均冲力增大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,同时在单位时间内的碰撞次数增多,压强增大,D正确.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8_1#15f40ca31?vop=1&amp;vop=1&amp;pid=0b0895262&amp;color=0,0,0&amp;vtp=1&amp;bt=1&amp;bbb=1"/>
          <p:cNvSpPr/>
          <p:nvPr/>
        </p:nvSpPr>
        <p:spPr>
          <a:xfrm>
            <a:off x="722376" y="972000"/>
            <a:ext cx="10753344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【关键点拨】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气体压强的决定因素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1）微观角度：①气体分子数密度；②气体分子的平均速率.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2）宏观角度：①体积；②温度.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BD.9_1#63577325c?htil=1&amp;vop=1&amp;pid=5d686d29a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17580" y="1054295"/>
            <a:ext cx="1719072" cy="2350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BD.9_2#63577325c?htil=1&amp;vop=1&amp;pid=5d686d29a&amp;color=0,0,0&amp;vtp=1&amp;bt=1&amp;bbb=1&amp;hb=1"/>
              <p:cNvSpPr/>
              <p:nvPr/>
            </p:nvSpPr>
            <p:spPr>
              <a:xfrm>
                <a:off x="722376" y="972000"/>
                <a:ext cx="8897112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[河北示范性高中联盟2024高二下期中]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如图所示，足够长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形管竖直放置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，左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右两侧分别用水银封有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两部分气体，气柱及液柱长度如图中标注所示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.已知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大气压强为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cmHg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则有(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C_5_BD.9_2#63577325c?htil=1&amp;vop=1&amp;pid=5d686d29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8897112" cy="1300353"/>
              </a:xfrm>
              <a:prstGeom prst="rect">
                <a:avLst/>
              </a:prstGeom>
              <a:blipFill rotWithShape="1">
                <a:blip r:embed="rId2"/>
                <a:stretch>
                  <a:fillRect l="-4" t="-35" r="-1293" b="-34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5_AN.10_1#63577325c.bracket?vop=1&amp;pid=5d686d29a&amp;color=0,0,0&amp;vpa=3&amp;vtp=1"/>
          <p:cNvSpPr/>
          <p:nvPr/>
        </p:nvSpPr>
        <p:spPr>
          <a:xfrm>
            <a:off x="7367270" y="1867350"/>
            <a:ext cx="3556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9_3#63577325c.choices?htil=1&amp;vop=1&amp;pid=5d686d29a&amp;color=0,0,0&amp;vtp=1&amp;bbb=1"/>
              <p:cNvSpPr/>
              <p:nvPr/>
            </p:nvSpPr>
            <p:spPr>
              <a:xfrm>
                <a:off x="722376" y="2328486"/>
                <a:ext cx="8897112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2296795" algn="l"/>
                    <a:tab pos="4556125" algn="l"/>
                    <a:tab pos="6828155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cmHg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cmHg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cmHg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cmHg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9_3#63577325c.choices?htil=1&amp;vop=1&amp;pid=5d686d29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28486"/>
                <a:ext cx="8897112" cy="400050"/>
              </a:xfrm>
              <a:prstGeom prst="rect">
                <a:avLst/>
              </a:prstGeom>
              <a:blipFill rotWithShape="1">
                <a:blip r:embed="rId3"/>
                <a:stretch>
                  <a:fillRect l="-4" t="-144" r="6" b="-1414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2695</Words>
  <Application>WPS 演示</Application>
  <PresentationFormat>宽屏</PresentationFormat>
  <Paragraphs>114</Paragraphs>
  <Slides>18</Slides>
  <Notes>19</Notes>
  <HiddenSlides>0</HiddenSlides>
  <MMClips>0</MMClips>
  <ScaleCrop>false</ScaleCrop>
  <HeadingPairs>
    <vt:vector size="6" baseType="variant">
      <vt:variant>
        <vt:lpstr>已用的字体</vt:lpstr>
      </vt:variant>
      <vt:variant>
        <vt:i4>22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41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汉仪舒圆黑简体</vt:lpstr>
      <vt:lpstr>黑体</vt:lpstr>
      <vt:lpstr>汉仪舒圆黑简体</vt:lpstr>
      <vt:lpstr>汉仪舒圆黑简体</vt:lpstr>
      <vt:lpstr>黑体</vt:lpstr>
      <vt:lpstr>宋体</vt:lpstr>
      <vt:lpstr>仿宋</vt:lpstr>
      <vt:lpstr>仿宋</vt:lpstr>
      <vt:lpstr>Cambria Math</vt:lpstr>
      <vt:lpstr>Cambria Math</vt:lpstr>
      <vt:lpstr>Cambria Math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刘慧洲</cp:lastModifiedBy>
  <cp:revision>4</cp:revision>
  <dcterms:created xsi:type="dcterms:W3CDTF">2025-10-23T03:29:00Z</dcterms:created>
  <dcterms:modified xsi:type="dcterms:W3CDTF">2025-10-27T00:56:09Z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72E3241FE7A94D27A8DC73D31B56E125_12</vt:lpwstr>
  </property>
  <property fmtid="{D5CDD505-2E9C-101B-9397-08002B2CF9AE}" pid="3" name="KSOProductBuildVer">
    <vt:lpwstr>2052-12.1.0.23125</vt:lpwstr>
  </property>
</Properties>
</file>